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81" r:id="rId9"/>
    <p:sldId id="294" r:id="rId10"/>
    <p:sldId id="275" r:id="rId11"/>
    <p:sldId id="287" r:id="rId12"/>
    <p:sldId id="300" r:id="rId13"/>
    <p:sldId id="301" r:id="rId14"/>
    <p:sldId id="303" r:id="rId15"/>
    <p:sldId id="305" r:id="rId16"/>
    <p:sldId id="307" r:id="rId17"/>
    <p:sldId id="309" r:id="rId1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9F7"/>
    <a:srgbClr val="005392"/>
    <a:srgbClr val="85DFFF"/>
    <a:srgbClr val="00FF00"/>
    <a:srgbClr val="FFFF75"/>
    <a:srgbClr val="ECECEC"/>
    <a:srgbClr val="CDF2FF"/>
    <a:srgbClr val="37A9FF"/>
    <a:srgbClr val="23538D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89964" autoAdjust="0"/>
  </p:normalViewPr>
  <p:slideViewPr>
    <p:cSldViewPr>
      <p:cViewPr>
        <p:scale>
          <a:sx n="100" d="100"/>
          <a:sy n="100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249664"/>
        <c:axId val="33493376"/>
        <c:axId val="0"/>
      </c:bar3DChart>
      <c:catAx>
        <c:axId val="524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93376"/>
        <c:crosses val="autoZero"/>
        <c:auto val="1"/>
        <c:lblAlgn val="ctr"/>
        <c:lblOffset val="100"/>
        <c:noMultiLvlLbl val="0"/>
      </c:catAx>
      <c:valAx>
        <c:axId val="334933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5249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525760"/>
        <c:axId val="33527296"/>
        <c:axId val="0"/>
      </c:bar3DChart>
      <c:catAx>
        <c:axId val="3352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527296"/>
        <c:crosses val="autoZero"/>
        <c:auto val="1"/>
        <c:lblAlgn val="ctr"/>
        <c:lblOffset val="100"/>
        <c:noMultiLvlLbl val="0"/>
      </c:catAx>
      <c:valAx>
        <c:axId val="3352729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33525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0873063033771053E-2"/>
          <c:y val="3.6612093605761058E-3"/>
          <c:w val="0.96472614153982894"/>
          <c:h val="0.89711003699803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5844987661921389E-2"/>
                  <c:y val="-1.316321995968702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220 196,0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361338036854368E-3"/>
                  <c:y val="-1.6033572027350503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232 775,2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0345710823474E-2"/>
                  <c:y val="0.1241324917721985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-12579,2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220196</c:v>
                </c:pt>
                <c:pt idx="1">
                  <c:v>232775.2</c:v>
                </c:pt>
                <c:pt idx="2">
                  <c:v>-12579.2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6641825729862958E-2"/>
                  <c:y val="-6.2727518010264412E-4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215 827,4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651475014498896E-2"/>
                  <c:y val="1.1926885468714287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216 220,5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139441183395611E-2"/>
                  <c:y val="-6.1759010903550404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-393,1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215827.4</c:v>
                </c:pt>
                <c:pt idx="1">
                  <c:v>216220.5</c:v>
                </c:pt>
                <c:pt idx="2">
                  <c:v>-393.1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9"/>
        <c:overlap val="-10"/>
        <c:axId val="5148672"/>
        <c:axId val="5150208"/>
      </c:barChart>
      <c:catAx>
        <c:axId val="5148672"/>
        <c:scaling>
          <c:orientation val="minMax"/>
        </c:scaling>
        <c:delete val="1"/>
        <c:axPos val="b"/>
        <c:majorTickMark val="out"/>
        <c:minorTickMark val="none"/>
        <c:tickLblPos val="none"/>
        <c:crossAx val="5150208"/>
        <c:crosses val="autoZero"/>
        <c:auto val="1"/>
        <c:lblAlgn val="ctr"/>
        <c:lblOffset val="350"/>
        <c:noMultiLvlLbl val="0"/>
      </c:catAx>
      <c:valAx>
        <c:axId val="515020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one"/>
        <c:crossAx val="5148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41612,5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613041368490977E-2"/>
                  <c:y val="-2.2287896443764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44669,2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41612.5</c:v>
                </c:pt>
                <c:pt idx="1">
                  <c:v>44669.2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4673.5</c:v>
                </c:pt>
                <c:pt idx="1">
                  <c:v>2694.3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045985404898641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163369,3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613041368490977E-2"/>
                  <c:y val="-4.457579288752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168463,9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163369.29999999999</c:v>
                </c:pt>
                <c:pt idx="1">
                  <c:v>168463.9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661504"/>
        <c:axId val="34663040"/>
        <c:axId val="0"/>
      </c:bar3DChart>
      <c:catAx>
        <c:axId val="34661504"/>
        <c:scaling>
          <c:orientation val="minMax"/>
        </c:scaling>
        <c:delete val="1"/>
        <c:axPos val="b"/>
        <c:majorTickMark val="out"/>
        <c:minorTickMark val="none"/>
        <c:tickLblPos val="none"/>
        <c:crossAx val="34663040"/>
        <c:crosses val="autoZero"/>
        <c:auto val="1"/>
        <c:lblAlgn val="ctr"/>
        <c:lblOffset val="100"/>
        <c:noMultiLvlLbl val="0"/>
      </c:catAx>
      <c:valAx>
        <c:axId val="34663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661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3.3586774851634311E-2"/>
                  <c:y val="-0.154425362993855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205282,6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860539305156582E-2"/>
                  <c:y val="-0.10368912001230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216220,5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205282.6</c:v>
                </c:pt>
                <c:pt idx="1">
                  <c:v>216220.5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481664"/>
        <c:axId val="34483200"/>
        <c:axId val="0"/>
      </c:bar3DChart>
      <c:catAx>
        <c:axId val="34481664"/>
        <c:scaling>
          <c:orientation val="minMax"/>
        </c:scaling>
        <c:delete val="1"/>
        <c:axPos val="b"/>
        <c:majorTickMark val="out"/>
        <c:minorTickMark val="none"/>
        <c:tickLblPos val="none"/>
        <c:crossAx val="34483200"/>
        <c:crosses val="autoZero"/>
        <c:auto val="1"/>
        <c:lblAlgn val="ctr"/>
        <c:lblOffset val="100"/>
        <c:noMultiLvlLbl val="0"/>
      </c:catAx>
      <c:valAx>
        <c:axId val="34483200"/>
        <c:scaling>
          <c:orientation val="minMax"/>
          <c:max val="7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4816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200">
                <a:solidFill>
                  <a:schemeClr val="accent1">
                    <a:lumMod val="75000"/>
                  </a:schemeClr>
                </a:solidFill>
              </a:defRPr>
            </a:pPr>
            <a:r>
              <a:rPr lang="ru-RU" sz="1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расходной части бюджета </a:t>
            </a:r>
            <a:r>
              <a:rPr lang="ru-RU" sz="1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Рогнединского</a:t>
            </a:r>
            <a:r>
              <a:rPr lang="ru-RU" sz="1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  района Брянской области за 2023 год 216 220,5</a:t>
            </a:r>
            <a:r>
              <a:rPr lang="ru-RU" sz="1200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тыс. руб</a:t>
            </a:r>
            <a:r>
              <a:rPr lang="ru-RU" sz="1200" baseline="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14121891549087137"/>
          <c:y val="3.0672920400148775E-2"/>
        </c:manualLayout>
      </c:layout>
      <c:overlay val="0"/>
      <c:spPr>
        <a:noFill/>
        <a:ln w="20457"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784563714068221"/>
          <c:y val="0.25687707786526687"/>
          <c:w val="0.56633684220271818"/>
          <c:h val="0.257197500566650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  <c:explosion val="4"/>
          </c:dPt>
          <c:dPt>
            <c:idx val="4"/>
            <c:bubble3D val="0"/>
            <c:spPr>
              <a:solidFill>
                <a:srgbClr val="00B050"/>
              </a:solidFill>
            </c:spPr>
          </c:dPt>
          <c:dPt>
            <c:idx val="5"/>
            <c:bubble3D val="0"/>
          </c:dPt>
          <c:dPt>
            <c:idx val="6"/>
            <c:bubble3D val="0"/>
          </c:dPt>
          <c:dLbls>
            <c:dLbl>
              <c:idx val="0"/>
              <c:layout>
                <c:manualLayout>
                  <c:x val="0.1983214827982076"/>
                  <c:y val="-4.8747227565681034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1</a:t>
                    </a:r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149,5</a:t>
                    </a:r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</a:t>
                    </a:r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тыс. руб. (0,5%) </a:t>
                    </a:r>
                    <a:endParaRPr lang="ru-RU" sz="1400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691007896937337"/>
                  <c:y val="3.4932195975503059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19 393,7тыс. руб. 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(9 %)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46166166722216E-2"/>
                  <c:y val="6.0211666237475835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14.3 тыс. руб. (%)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1969531332966253E-3"/>
                  <c:y val="5.16081948089822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106 177,4 тыс. руб.</a:t>
                    </a:r>
                  </a:p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(49,1 %)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861158830264484E-2"/>
                  <c:y val="5.057874015748024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16 674,2 тыс. руб. (7,7%) </a:t>
                    </a:r>
                  </a:p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3801780982918377"/>
                  <c:y val="7.773840769903762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3 472,3 </a:t>
                    </a:r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тыс. руб. (1,6%)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8.5644266577187683E-2"/>
                  <c:y val="-6.1249927092446775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29 553,9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 тыс. руб. (13,7%)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9395360895123067E-2"/>
                  <c:y val="-2.408107319918343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29 471,8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тыс. руб. (13,6%)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0941376884049921E-2"/>
                  <c:y val="-8.8418552436241429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0" i="0" u="none" strike="noStrike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rPr>
                      <a:t>3 556,7 </a:t>
                    </a:r>
                    <a:r>
                      <a:rPr lang="ru-RU" sz="1400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t>тыс. руб. (1,6%)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6 </a:t>
                    </a:r>
                    <a:r>
                      <a:rPr lang="en-US" smtClean="0"/>
                      <a:t>756,70</a:t>
                    </a:r>
                    <a:r>
                      <a:rPr lang="ru-RU" smtClean="0"/>
                      <a:t> тыс. руб.</a:t>
                    </a:r>
                  </a:p>
                  <a:p>
                    <a:r>
                      <a:rPr lang="ru-RU" smtClean="0"/>
                      <a:t>(3,1%)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0457">
                <a:noFill/>
              </a:ln>
            </c:spPr>
            <c:txPr>
              <a:bodyPr/>
              <a:lstStyle/>
              <a:p>
                <a:pPr>
                  <a:defRPr sz="1400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Национальная оборона (1149,5 тыс.руб)</c:v>
                </c:pt>
                <c:pt idx="1">
                  <c:v>Национальная экономика (19 393,7 тыс.руб.)</c:v>
                </c:pt>
                <c:pt idx="2">
                  <c:v>Жилищно-коммунальное хозяйство (14,3 тыс.руб.)</c:v>
                </c:pt>
                <c:pt idx="3">
                  <c:v>Образование (106 177,4тыс.руб.)</c:v>
                </c:pt>
                <c:pt idx="4">
                  <c:v>Культура, кинемотография, средства массовой информации (16 674,2 тыс.руб.)</c:v>
                </c:pt>
                <c:pt idx="5">
                  <c:v>Физическая культура и спорт (3472,3 тыс.руб.)</c:v>
                </c:pt>
                <c:pt idx="6">
                  <c:v>Общегосударственные вопросы (29 553,9,0 тыс.руб.)</c:v>
                </c:pt>
                <c:pt idx="7">
                  <c:v>Социальная политика (29 471,8 тыс. руб.)</c:v>
                </c:pt>
                <c:pt idx="8">
                  <c:v>Национальная безопасность и правоохранительная деятельность (3 556,7 тыс. руб.)</c:v>
                </c:pt>
                <c:pt idx="9">
                  <c:v>Межбюдджетные трансферты (6 756,7 тыс. руб.)</c:v>
                </c:pt>
              </c:strCache>
            </c:strRef>
          </c:cat>
          <c:val>
            <c:numRef>
              <c:f>Лист1!$B$2:$B$11</c:f>
              <c:numCache>
                <c:formatCode>#,##0.00</c:formatCode>
                <c:ptCount val="10"/>
                <c:pt idx="0">
                  <c:v>1149.5</c:v>
                </c:pt>
                <c:pt idx="1">
                  <c:v>19393.7</c:v>
                </c:pt>
                <c:pt idx="2">
                  <c:v>14.3</c:v>
                </c:pt>
                <c:pt idx="3">
                  <c:v>106177.4</c:v>
                </c:pt>
                <c:pt idx="4">
                  <c:v>16674.2</c:v>
                </c:pt>
                <c:pt idx="5">
                  <c:v>3472.3</c:v>
                </c:pt>
                <c:pt idx="6">
                  <c:v>29553.9</c:v>
                </c:pt>
                <c:pt idx="7">
                  <c:v>29471.8</c:v>
                </c:pt>
                <c:pt idx="8">
                  <c:v>3556.7</c:v>
                </c:pt>
                <c:pt idx="9">
                  <c:v>6756.7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0457">
          <a:noFill/>
        </a:ln>
      </c:spPr>
    </c:plotArea>
    <c:legend>
      <c:legendPos val="b"/>
      <c:layout>
        <c:manualLayout>
          <c:xMode val="edge"/>
          <c:yMode val="edge"/>
          <c:x val="0"/>
          <c:y val="0.57313283756197142"/>
          <c:w val="0.98344975558271308"/>
          <c:h val="0.42686716243802858"/>
        </c:manualLayout>
      </c:layout>
      <c:overlay val="0"/>
      <c:spPr>
        <a:ln>
          <a:solidFill>
            <a:sysClr val="window" lastClr="FFFFFF"/>
          </a:solidFill>
        </a:ln>
      </c:spPr>
      <c:txPr>
        <a:bodyPr/>
        <a:lstStyle/>
        <a:p>
          <a:pPr>
            <a:defRPr sz="1000">
              <a:solidFill>
                <a:schemeClr val="tx1">
                  <a:lumMod val="95000"/>
                  <a:lumOff val="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0,6</a:t>
            </a:r>
            <a:endParaRPr lang="ru-RU" dirty="0"/>
          </a:p>
        </c:rich>
      </c:tx>
      <c:layout>
        <c:manualLayout>
          <c:xMode val="edge"/>
          <c:yMode val="edge"/>
          <c:x val="0.28107247010790315"/>
          <c:y val="2.946022416341504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Программная часть бюджета (214 867,3 тыс. руб.)</c:v>
                </c:pt>
                <c:pt idx="1">
                  <c:v>Непрограммная часть бюджета (1 353,2 тыс. руб.)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6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3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18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1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507B-DB62-4B13-AD10-DF693513E683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40-1690-4617-BAA2-42980B92B4D5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571B-C9B3-41E1-A897-CC55F31EF02A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F432-CFF4-4B41-BE00-77AB07081523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487-9F74-4AE2-8D47-2CC24B19F7C8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AC65-07F4-4626-B16D-92432DBB2F8E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F163-F892-4C0D-AE32-730EE85FEEE8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7B66-628A-42BA-B85C-2990A20D83F7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BC0C-9A7E-4CDE-89D4-13AB2C79D9FF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DC00-F66B-4F7F-9298-16B10BD0C402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6EB6-61FF-409F-B146-58A5B6DFEA1F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0565-FD57-4EE6-8E88-34AA201C904B}" type="datetime1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Aharoni" pitchFamily="2" charset="-79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  проекту Решения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Рогнединского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районного Совета народных депутатов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Рогнединского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муниципального района Брянской области за 2023 год»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157192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5976664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76664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867960" cy="821669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867960" cy="821669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545759"/>
              </p:ext>
            </p:extLst>
          </p:nvPr>
        </p:nvGraphicFramePr>
        <p:xfrm>
          <a:off x="7092280" y="1412776"/>
          <a:ext cx="1857388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45829,0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103314,4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12609,7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6710,8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Безвозмездные поступления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 района в 202</a:t>
            </a:r>
            <a:r>
              <a:rPr lang="ru-RU" sz="2000" b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3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году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Исполнение 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по расходам в 2022 - 2023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165834270"/>
              </p:ext>
            </p:extLst>
          </p:nvPr>
        </p:nvGraphicFramePr>
        <p:xfrm>
          <a:off x="971600" y="126876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899592" y="1196752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483768" y="5949280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2022 год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949280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3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7792791"/>
              </p:ext>
            </p:extLst>
          </p:nvPr>
        </p:nvGraphicFramePr>
        <p:xfrm>
          <a:off x="0" y="116632"/>
          <a:ext cx="896448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2479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EE79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СТРУКТУРА РАСХОДОВ БЮДЖЕТА РОГНЕДИНСКОГО МУНИЦИПАЛЬНОГО РАЙОНА ПО ПРОГРАММНЫМ И НЕПРОГРАММНЫМ РАСХОДАМ БЮДЖЕТА ЗА 2023 ГОД</a:t>
            </a:r>
            <a:endParaRPr lang="ru-RU" sz="2000" dirty="0">
              <a:solidFill>
                <a:srgbClr val="EE79F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23260"/>
              </p:ext>
            </p:extLst>
          </p:nvPr>
        </p:nvGraphicFramePr>
        <p:xfrm>
          <a:off x="395536" y="1628800"/>
          <a:ext cx="8229600" cy="4741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361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16633"/>
            <a:ext cx="8064895" cy="43204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МО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Рогнединский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за 2023год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339581"/>
              </p:ext>
            </p:extLst>
          </p:nvPr>
        </p:nvGraphicFramePr>
        <p:xfrm>
          <a:off x="467544" y="620688"/>
          <a:ext cx="8280921" cy="597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29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71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4836"/>
                <a:gridCol w="995978"/>
              </a:tblGrid>
              <a:tr h="1296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района на 2023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5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102, 1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29 553,9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95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Функционирование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законодательных (представительных)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органов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468,5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467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Функционирование местных администраций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780, 4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21242,0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5845,5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79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002,8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1997,8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8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оборона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1 149,5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1 149,5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69770583"/>
                  </a:ext>
                </a:extLst>
              </a:tr>
              <a:tr h="308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Мобилизационная и вневойсковая подготовка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1 149,5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1 149,5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667, 8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3556,7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Защита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населения и территории от последствий чрезвычайных ситуаций природного и техногенного характера, пожарная безопасность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635,4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3 527,0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267,1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393,7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Общеэкономические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вопросы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Сельское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хозяйство и рыболовство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Водное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836712"/>
            <a:ext cx="7056784" cy="809387"/>
          </a:xfrm>
        </p:spPr>
        <p:txBody>
          <a:bodyPr>
            <a:normAutofit/>
          </a:bodyPr>
          <a:lstStyle/>
          <a:p>
            <a:pPr algn="ctr"/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717368"/>
              </p:ext>
            </p:extLst>
          </p:nvPr>
        </p:nvGraphicFramePr>
        <p:xfrm>
          <a:off x="1043608" y="404666"/>
          <a:ext cx="7992889" cy="6345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95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04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5081"/>
                <a:gridCol w="1017781"/>
              </a:tblGrid>
              <a:tr h="15841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муниципального района на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Транспорт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Дорожное хозяйство (дорожные фонды)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632,7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878,3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Жилищно-коммунальное хозяйство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Жилищное  хозяйство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4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области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охраны окружающей среды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8,0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417,4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177,4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69770583"/>
                  </a:ext>
                </a:extLst>
              </a:tr>
              <a:tr h="2971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Дошкольное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Общее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599,6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Дополнительное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Культура, кинематография, средства массовой информации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16 674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Культура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16 674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869, 9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29 471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Пенсионное обеспечение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1 665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Охрана семьи и детства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27 779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Другие вопросы в области социальной политики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6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836712"/>
            <a:ext cx="7056784" cy="809387"/>
          </a:xfrm>
        </p:spPr>
        <p:txBody>
          <a:bodyPr>
            <a:normAutofit/>
          </a:bodyPr>
          <a:lstStyle/>
          <a:p>
            <a:pPr algn="ctr"/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140664"/>
              </p:ext>
            </p:extLst>
          </p:nvPr>
        </p:nvGraphicFramePr>
        <p:xfrm>
          <a:off x="971601" y="404666"/>
          <a:ext cx="8064896" cy="4359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15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04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5081"/>
                <a:gridCol w="1017781"/>
              </a:tblGrid>
              <a:tr h="15841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района на 2023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культуры и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3 472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Массовый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6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Спорт высших достижений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2 284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756,7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6 756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69770583"/>
                  </a:ext>
                </a:extLst>
              </a:tr>
              <a:tr h="3967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Иные дотации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6 425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232 775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216 220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2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19"/>
          <p:cNvSpPr>
            <a:spLocks noGrp="1"/>
          </p:cNvSpPr>
          <p:nvPr>
            <p:ph idx="1"/>
          </p:nvPr>
        </p:nvSpPr>
        <p:spPr>
          <a:xfrm>
            <a:off x="571500" y="1071563"/>
            <a:ext cx="7286625" cy="4643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Заголовок 20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85813"/>
          </a:xfrm>
          <a:ln>
            <a:solidFill>
              <a:schemeClr val="accent4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КОНТАКТЫ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571500" y="1071563"/>
            <a:ext cx="7143750" cy="85725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Адрес финансового отдела  администрации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Рогнединского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71500" y="1857375"/>
            <a:ext cx="7143750" cy="714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242770, Брянская область,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Рогнединский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район,</a:t>
            </a:r>
          </a:p>
          <a:p>
            <a:pPr algn="ctr">
              <a:defRPr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Рогнедино, ул. Ленина, д.29</a:t>
            </a:r>
          </a:p>
        </p:txBody>
      </p:sp>
      <p:sp>
        <p:nvSpPr>
          <p:cNvPr id="22" name="Пятиугольник 21"/>
          <p:cNvSpPr/>
          <p:nvPr/>
        </p:nvSpPr>
        <p:spPr>
          <a:xfrm>
            <a:off x="571500" y="2571750"/>
            <a:ext cx="7143750" cy="85725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Телефон:                                                 Электронная почта:</a:t>
            </a: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571500" y="4929188"/>
            <a:ext cx="7143750" cy="7858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Понедельник-четверг с 8-30 до 17-45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пятница с 8-30 до 16-30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Перерыв на обед с 13-00 до 14-00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1500" y="3357563"/>
            <a:ext cx="7143750" cy="7858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8(48331)2-12-30; 2-11-37; 2-19-82     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rogn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fo@mail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>
            <a:off x="571500" y="4143375"/>
            <a:ext cx="7072313" cy="785813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Часы работы:</a:t>
            </a:r>
          </a:p>
        </p:txBody>
      </p:sp>
    </p:spTree>
    <p:extLst>
      <p:ext uri="{BB962C8B-B14F-4D97-AF65-F5344CB8AC3E}">
        <p14:creationId xmlns:p14="http://schemas.microsoft.com/office/powerpoint/2010/main" val="266421334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Рогнединского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районного Совета народных депутатов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 утверждению решением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Совета.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Что такое отчет об исполнении бюджета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чего складываются доходы бюджета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Доходы бюджета – безвозмездные и безвозвратные поступления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денежных средств в бюджет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Распределение расходов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по основным функциям органов местного самоуправления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913" y="1052736"/>
            <a:ext cx="87755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b="1" dirty="0">
                <a:cs typeface="Times New Roman" pitchFamily="18" charset="0"/>
              </a:rPr>
              <a:t>Расходы бюджета </a:t>
            </a:r>
            <a:r>
              <a:rPr lang="ru-RU" dirty="0"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Расходы формируются по разделам (подразделам), по ведомствам, по муниципальным программам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800" b="1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НАПРАВЛЕНИЯ РАСХОДОВ БЮДЖЕТА 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572008"/>
            <a:ext cx="81072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Общегосударственные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оборона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безопасность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правоохранительная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Культура, кинематография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Физическая культура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Межбюджетные 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трансферты</a:t>
            </a:r>
          </a:p>
        </p:txBody>
      </p:sp>
      <p:pic>
        <p:nvPicPr>
          <p:cNvPr id="1036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90659" b="1108"/>
          <a:stretch>
            <a:fillRect/>
          </a:stretch>
        </p:blipFill>
        <p:spPr bwMode="auto">
          <a:xfrm>
            <a:off x="8072462" y="3714752"/>
            <a:ext cx="820588" cy="712100"/>
          </a:xfrm>
          <a:prstGeom prst="rect">
            <a:avLst/>
          </a:prstGeom>
          <a:noFill/>
        </p:spPr>
      </p:pic>
      <p:pic>
        <p:nvPicPr>
          <p:cNvPr id="8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r="17869" b="792"/>
          <a:stretch>
            <a:fillRect/>
          </a:stretch>
        </p:blipFill>
        <p:spPr bwMode="auto">
          <a:xfrm>
            <a:off x="928662" y="3714752"/>
            <a:ext cx="721520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0" y="105273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  <a:cs typeface="Times New Roman" pitchFamily="18" charset="0"/>
              </a:rPr>
              <a:t>Сбалансированность бюджета по доходам и расходам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основополагающее </a:t>
            </a:r>
            <a:r>
              <a:rPr lang="ru-RU" b="1" i="1" dirty="0">
                <a:latin typeface="+mj-lt"/>
                <a:cs typeface="Times New Roman" pitchFamily="18" charset="0"/>
              </a:rPr>
              <a:t>требование, предъявляемое к органам, составляющим и утверждающим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бюджет</a:t>
            </a:r>
            <a:endParaRPr lang="ru-RU" b="1" i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508104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41166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861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Сбалансированность бюджета по доходам и расходам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971600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71647143"/>
              </p:ext>
            </p:extLst>
          </p:nvPr>
        </p:nvGraphicFramePr>
        <p:xfrm>
          <a:off x="906016" y="620688"/>
          <a:ext cx="784887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132856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924944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408" y="198866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484" y="2853481"/>
            <a:ext cx="3023964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5877272"/>
            <a:ext cx="1152128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699792" y="5877272"/>
            <a:ext cx="1368152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572000" y="5805264"/>
            <a:ext cx="1512168" cy="69269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600162935"/>
              </p:ext>
            </p:extLst>
          </p:nvPr>
        </p:nvGraphicFramePr>
        <p:xfrm>
          <a:off x="395536" y="1268760"/>
          <a:ext cx="6792416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Сколько доходов поступило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в 2022 - 2023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052736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06791" y="2421062"/>
            <a:ext cx="215900" cy="21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6791" y="2995737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037" y="227632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23112" y="2923730"/>
            <a:ext cx="2420888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573016"/>
            <a:ext cx="215900" cy="215900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723037" y="3501008"/>
            <a:ext cx="2420888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67744" y="1340768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2022 год = 209655,3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716016" y="1052736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 год = 215827,4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Брянской области</a:t>
            </a:r>
            <a:b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2022-2023 годах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32709"/>
              </p:ext>
            </p:extLst>
          </p:nvPr>
        </p:nvGraphicFramePr>
        <p:xfrm>
          <a:off x="214282" y="1857364"/>
          <a:ext cx="8784978" cy="4237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60"/>
                <a:gridCol w="1285884"/>
                <a:gridCol w="1143008"/>
                <a:gridCol w="1143008"/>
                <a:gridCol w="1249218"/>
              </a:tblGrid>
              <a:tr h="918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2022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2023г. к 2022г.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2023 г. к 2022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6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900" b="0" i="1" dirty="0" smtClean="0">
                          <a:latin typeface="+mj-lt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lang="ru-RU" sz="1900" b="0" i="1" baseline="0" dirty="0" smtClean="0">
                          <a:latin typeface="+mj-lt"/>
                          <a:cs typeface="Times New Roman" pitchFamily="18" charset="0"/>
                        </a:rPr>
                        <a:t> всего, из них:</a:t>
                      </a:r>
                      <a:endParaRPr lang="ru-RU" sz="1900" b="0" i="1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41612,5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44669,2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7,3%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3056,7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29174,6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35535,3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21,8%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6360,7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7148,7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7255,8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1,5%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107,1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вмененный доход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-9,2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-16,4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-7,2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ЕСХН</a:t>
                      </a: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4285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1321,7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-69,2%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-2963,3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Патент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680,2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243,6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-64,2%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-436,6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ГОСПОШЛИНА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333,2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329,2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-1,2%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-4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неналоговые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в 2022-2023 годах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955102"/>
              </p:ext>
            </p:extLst>
          </p:nvPr>
        </p:nvGraphicFramePr>
        <p:xfrm>
          <a:off x="179510" y="1340769"/>
          <a:ext cx="8784978" cy="540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50"/>
                <a:gridCol w="1368152"/>
                <a:gridCol w="1152128"/>
                <a:gridCol w="1152128"/>
                <a:gridCol w="1080120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2022год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2023 г. к 2022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2023 г. к 2022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i="1" dirty="0" smtClean="0">
                          <a:latin typeface="+mj-lt"/>
                          <a:cs typeface="Times New Roman" pitchFamily="18" charset="0"/>
                        </a:rPr>
                        <a:t>Неналоговые доходы всего, из них: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4673,5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2694,3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-42,3%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-1979,2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278,3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381,5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37,1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103,2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2093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532,2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499,9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-6,1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-32,3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583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3676,1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1680,7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-54,3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-1995,4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6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штрафы, санкции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181,3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127,1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-29,9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-54,2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4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плата за негативное воздействие на окружающую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среду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5,6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5,1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-8,9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-0,5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неналоговые доходы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2564</TotalTime>
  <Words>1381</Words>
  <Application>Microsoft Office PowerPoint</Application>
  <PresentationFormat>Экран (4:3)</PresentationFormat>
  <Paragraphs>451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РОГНЕДИНСКОГО МУНИЦИПАЛЬНОГО РАЙОНА ПО ПРОГРАММНЫМ И НЕПРОГРАММНЫМ РАСХОДАМ БЮДЖЕТА ЗА 2023 ГОД</vt:lpstr>
      <vt:lpstr>Исполнение расходов МО Рогнединский район за 2023год</vt:lpstr>
      <vt:lpstr>Презентация PowerPoint</vt:lpstr>
      <vt:lpstr>Презентация PowerPoint</vt:lpstr>
      <vt:lpstr>НАШИ 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Наталья</cp:lastModifiedBy>
  <cp:revision>363</cp:revision>
  <dcterms:created xsi:type="dcterms:W3CDTF">2015-07-30T06:58:30Z</dcterms:created>
  <dcterms:modified xsi:type="dcterms:W3CDTF">2024-03-22T06:29:30Z</dcterms:modified>
</cp:coreProperties>
</file>